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0" r:id="rId13"/>
    <p:sldId id="271" r:id="rId14"/>
    <p:sldId id="272" r:id="rId15"/>
    <p:sldId id="266" r:id="rId16"/>
    <p:sldId id="267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0488-206A-4953-A0E2-F9D2E0E7DDA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B6919-6FFE-44C3-8AA0-9F6921698A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64C5-CC7A-4A15-A042-6067BB584A5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06A6-2704-4BEB-B576-DC7671E1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/>
          </a:bodyPr>
          <a:lstStyle/>
          <a:p>
            <a:pPr algn="l"/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Franklin Gothic Demi" pitchFamily="34" charset="0"/>
              </a:rPr>
              <a:t>BILLS RELATED TO </a:t>
            </a:r>
          </a:p>
          <a:p>
            <a:r>
              <a:rPr lang="en-US" sz="4000" smtClean="0">
                <a:solidFill>
                  <a:schemeClr val="tx1"/>
                </a:solidFill>
                <a:latin typeface="Franklin Gothic Demi" pitchFamily="34" charset="0"/>
              </a:rPr>
              <a:t>PROPERTY OWNERS ASSOCIATIONS</a:t>
            </a:r>
            <a:endParaRPr lang="en-US" sz="40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Franklin Gothic Demi" pitchFamily="34" charset="0"/>
              </a:rPr>
              <a:t>AND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Franklin Gothic Demi" pitchFamily="34" charset="0"/>
              </a:rPr>
              <a:t>LANDLORD AND TENANT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SB 0630   Related to Obligations of Landlord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1-1-2014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92.024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Applies to lease effective on or after 1-1-2014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Landlord must provide at least 1 copy of lease to at least 1 tenant not later than 3</a:t>
            </a:r>
            <a:r>
              <a:rPr lang="en-US" sz="2400" baseline="30000" dirty="0" smtClean="0">
                <a:solidFill>
                  <a:schemeClr val="tx1"/>
                </a:solidFill>
                <a:latin typeface="Franklin Gothic Demi" pitchFamily="34" charset="0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business day after lease signed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Landlord must provide tenant who did not receive a copy of lease with a copy not later than the 3</a:t>
            </a:r>
            <a:r>
              <a:rPr lang="en-US" sz="2400" baseline="30000" dirty="0" smtClean="0">
                <a:solidFill>
                  <a:schemeClr val="tx1"/>
                </a:solidFill>
                <a:latin typeface="Franklin Gothic Demi" pitchFamily="34" charset="0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business day after a written request is received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In an action to enforce a lease, other than for nonpayment of rent, a tenant may seek an abatement until the landlord provides the tenant a complete copy of the lease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SB 0946   Termination of Lease by Victim of Sexual Offense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	      or Stalking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1-1-2014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92.016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/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058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 tenant who is a victim, or the parent or guardian of a victim, is allowed to terminate the tenant’s rights and obligations under a lease, vacate a dwelling, and avoid liability for future rent if various offenses take place during the preceding 6-month period, on the premises, or at any dwelling on the premises, and if the tenant provides sufficient documentation of the offense or protective order;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Applies to:  assault, aggravated sexual assault, continuous sexual abuse of a child, 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indecency with a child, or sexual performance by a child, and stalking</a:t>
            </a:r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SB 1120   Lease Obligation Following Natural Disaster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1-1-2014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92.016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Applies to lease executed or renewed on or after 1-1-2014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05800" cy="4572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Franklin Gothic Demi" pitchFamily="34" charset="0"/>
              </a:rPr>
              <a:t>Landlord who, following a natural disaster, 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allows a tenant to move to another rental unit owned </a:t>
            </a:r>
            <a:r>
              <a:rPr lang="en-US" sz="2400" smtClean="0">
                <a:solidFill>
                  <a:schemeClr val="tx1"/>
                </a:solidFill>
                <a:latin typeface="Franklin Gothic Demi" pitchFamily="34" charset="0"/>
              </a:rPr>
              <a:t>by landlord, 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is prohibited from requiring a tenant to execute a lease for a term longer than the term remaining on the tenant’s lease on the date premises were rendered unusable as a result of natural disaster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1086	Interruption of Electric Service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9-1-2013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92.008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Applies to electric bill delinquent on or after 9-1-2013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05800" cy="4572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Allows landlords who </a:t>
            </a:r>
            <a:r>
              <a:rPr lang="en-US" sz="2400" dirty="0" err="1" smtClean="0">
                <a:solidFill>
                  <a:schemeClr val="tx1"/>
                </a:solidFill>
                <a:latin typeface="Franklin Gothic Demi" pitchFamily="34" charset="0"/>
              </a:rPr>
              <a:t>submeter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electricity to interrupt electric service for nonpayment of a bill if: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Right to interrupt service is included in lease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Bill is not paid on or before 12</a:t>
            </a:r>
            <a:r>
              <a:rPr lang="en-US" sz="2400" baseline="30000" dirty="0" smtClean="0">
                <a:solidFill>
                  <a:schemeClr val="tx1"/>
                </a:solidFill>
                <a:latin typeface="Franklin Gothic Demi" pitchFamily="34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day after issued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Advance written notice of interruption is delivered by mail or personally 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At time service interrupted, landlord delivers notice</a:t>
            </a:r>
          </a:p>
          <a:p>
            <a:pPr marL="339725" indent="-339725"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Landlord must be available to collect payment</a:t>
            </a:r>
          </a:p>
          <a:p>
            <a:pPr marL="339725" indent="-339725"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Cannot interrupt during extreme weather</a:t>
            </a:r>
          </a:p>
          <a:p>
            <a:pPr marL="339725" indent="-339725"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Reconnect within 2 hours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1772	Disconnection of utility service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1-1-2014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92.302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Applies to disconnection for nonpayment  for billing period that begins on or after 9-1-2013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8305800" cy="4267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Landlord must provide notice of service disconnection to each tenant not later than the 5</a:t>
            </a:r>
            <a:r>
              <a:rPr lang="en-US" sz="2400" baseline="30000" dirty="0" smtClean="0">
                <a:solidFill>
                  <a:schemeClr val="tx1"/>
                </a:solidFill>
                <a:latin typeface="Franklin Gothic Demi" pitchFamily="34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day after the utility notifies landlord of the intended disconnection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Tenant may: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pay and deduct amount paid from rent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terminate lease and deduct security deposit from rent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recover </a:t>
            </a:r>
            <a:r>
              <a:rPr lang="en-US" sz="2400" i="1" dirty="0" smtClean="0">
                <a:solidFill>
                  <a:schemeClr val="tx1"/>
                </a:solidFill>
                <a:latin typeface="Franklin Gothic Demi" pitchFamily="34" charset="0"/>
              </a:rPr>
              <a:t>pro rata 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refund of advance rent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recover actual damages, court costs, and attorney’s fees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0680   Display of Flags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6-14-2013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202.001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534400" cy="4800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Property Owners Association may not adopt or enforce a dedicatory instrument that prohibits or restricts an owner from the display of: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the U.S. Flag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the Texas Flag</a:t>
            </a:r>
          </a:p>
          <a:p>
            <a:pPr marL="339725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an official or replica of a flag of any branch of the U.S. Armed Forces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POA may regulate size, number, and location of flagpoles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Franklin Gothic Demi" pitchFamily="34" charset="0"/>
              </a:rPr>
              <a:t>“Front Yard” means a yard within a lot having a front building setback line with a setback of not less than 15 feet extending the full width of the lot between the front lot line and the front building setback line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0035   Regulation of use of lots for residential purposes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6-14-2013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209.015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Property Owners Association may not adopt or enforce a provision in a dedicatory instrument that prohibits or restricts an owner of a lot on which a residence is located from using an adjacent lot for residential purposes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Homeowner must seek approval from POA relative to size, location, shielding, and aesthetics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Homeowner must include adjacent lot in sales agreement and transfer lot to new owner under same conditions, or restore lot to original condition;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Homeowner may sell adjacent lot only for purpose of a new residence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SB 0198   Drought resistant landscaping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9-1-2013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202.007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Property Owners Association may not adopt or enforce a provision in a dedicatory instrument that restricts a property owner from using drought-resistant landscaping or water conserving natural turf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Homeowner may be required to submit plan for approval from POA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3176   Vacancy on Board of Directors of POA Effective:  6-14-2013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209.00593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Property Owners Association may appoint a member to fill any vacant position on the Board of Directors of the POA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Member appointed to fill a vacant position serves for the remainder of the unexpired term of the position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3800   Management Certificates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9-1-2013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209.004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County clerk is required to record property owners associations management certificates in the real property records and index these documents as a Property Owners Association Management Certificate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Each POA is required to file a management certificate not later than 1-1-2014, regardless of whether the POA has previously filed its certificate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0503   Contracts with POA Board Members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9-1-2013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209.0052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Applies to a contract entered into on or after 9-1-2013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>
              <a:spcBef>
                <a:spcPts val="300"/>
              </a:spcBef>
            </a:pPr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POA may enter into an enforceable contract with:</a:t>
            </a:r>
          </a:p>
          <a:p>
            <a:pPr marL="339725" indent="-33972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 current governing board member</a:t>
            </a:r>
          </a:p>
          <a:p>
            <a:pPr marL="339725" indent="-33972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 person related to a current board member (3</a:t>
            </a:r>
            <a:r>
              <a:rPr lang="en-US" sz="2400" baseline="30000" dirty="0" smtClean="0">
                <a:solidFill>
                  <a:schemeClr val="tx1"/>
                </a:solidFill>
                <a:latin typeface="Franklin Gothic Demi" pitchFamily="34" charset="0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 degree by consanguinity or affinity)</a:t>
            </a:r>
          </a:p>
          <a:p>
            <a:pPr marL="339725" indent="-33972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 company in which member has financial interest in at least 51% of profits, or</a:t>
            </a:r>
          </a:p>
          <a:p>
            <a:pPr marL="339725" indent="-339725" algn="l">
              <a:spcBef>
                <a:spcPts val="3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 company in which relative has financial interest in at least 51% of profits under certain conditions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0584   Posting Notices of Foreclosure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9-1-2013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51.002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>
              <a:spcBef>
                <a:spcPts val="300"/>
              </a:spcBef>
            </a:pPr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Requires a county which maintains a website to post a notice for the sale of real property on the website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Posting must be on a page that is publicly available for viewing without charge or registration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3368040" y="34799"/>
            <a:ext cx="6309360" cy="667080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dirty="0" smtClean="0">
                <a:latin typeface="Franklin Gothic Demi" pitchFamily="34" charset="0"/>
              </a:rPr>
              <a:t>HB 0699   Location of Public Sales of Real Property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Effective:  10-1-2013</a:t>
            </a:r>
            <a:br>
              <a:rPr lang="en-US" sz="2400" dirty="0" smtClean="0">
                <a:latin typeface="Franklin Gothic Demi" pitchFamily="34" charset="0"/>
              </a:rPr>
            </a:br>
            <a:r>
              <a:rPr lang="en-US" sz="2400" dirty="0" smtClean="0">
                <a:latin typeface="Franklin Gothic Demi" pitchFamily="34" charset="0"/>
              </a:rPr>
              <a:t>PP 51.002  CV 34.041  TX 34.01</a:t>
            </a:r>
            <a:br>
              <a:rPr lang="en-US" sz="2400" dirty="0" smtClean="0">
                <a:latin typeface="Franklin Gothic Demi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305800" cy="4800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Allows commissioners court to designate an area, other than at the courthouse, where public sales of real property:</a:t>
            </a:r>
          </a:p>
          <a:p>
            <a:pPr marL="796925" lvl="1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under execution</a:t>
            </a:r>
          </a:p>
          <a:p>
            <a:pPr marL="796925" lvl="1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under contract lien</a:t>
            </a:r>
          </a:p>
          <a:p>
            <a:pPr marL="796925" lvl="1" indent="-33972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under tax lien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may take place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Location must be:</a:t>
            </a:r>
          </a:p>
          <a:p>
            <a:pPr marL="739775" lvl="1" indent="-28257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In reasonable proximity to courthouse</a:t>
            </a:r>
          </a:p>
          <a:p>
            <a:pPr marL="739775" lvl="1" indent="-28257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As accessible to the public as the courthouse door</a:t>
            </a:r>
          </a:p>
          <a:p>
            <a:pPr marL="739775" lvl="1" indent="-28257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Designation must be recorded in real property records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948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HB 0680   Display of Flags Effective:  6-14-2013 PP 202.001</vt:lpstr>
      <vt:lpstr>HB 0035   Regulation of use of lots for residential purposes Effective:  6-14-2013 PP 209.015</vt:lpstr>
      <vt:lpstr>SB 0198   Drought resistant landscaping Effective:  9-1-2013 PP 202.007</vt:lpstr>
      <vt:lpstr>HB 3176   Vacancy on Board of Directors of POA Effective:  6-14-2013 PP 209.00593</vt:lpstr>
      <vt:lpstr>HB 3800   Management Certificates Effective:  9-1-2013 PP 209.004</vt:lpstr>
      <vt:lpstr>HB 0503   Contracts with POA Board Members Effective:  9-1-2013 PP 209.0052 Applies to a contract entered into on or after 9-1-2013</vt:lpstr>
      <vt:lpstr>HB 0584   Posting Notices of Foreclosure Effective:  9-1-2013 PP 51.002 </vt:lpstr>
      <vt:lpstr>HB 0699   Location of Public Sales of Real Property Effective:  10-1-2013 PP 51.002  CV 34.041  TX 34.01 </vt:lpstr>
      <vt:lpstr>SB 0630   Related to Obligations of Landlord Effective:  1-1-2014 PP 92.024 Applies to lease effective on or after 1-1-2014 </vt:lpstr>
      <vt:lpstr>SB 0946   Termination of Lease by Victim of Sexual Offense        or Stalking Effective:  1-1-2014 PP 92.016  </vt:lpstr>
      <vt:lpstr>SB 1120   Lease Obligation Following Natural Disaster Effective:  1-1-2014 PP 92.016 Applies to lease executed or renewed on or after 1-1-2014 </vt:lpstr>
      <vt:lpstr>HB 1086 Interruption of Electric Service Effective:  9-1-2013 PP 92.008 Applies to electric bill delinquent on or after 9-1-2013 </vt:lpstr>
      <vt:lpstr>HB 1772 Disconnection of utility service Effective:  1-1-2014 PP 92.302 Applies to disconnection for nonpayment  for billing period that begins on or after 9-1-2013 </vt:lpstr>
      <vt:lpstr>PowerPoint Presentation</vt:lpstr>
      <vt:lpstr>PowerPoint Presentation</vt:lpstr>
      <vt:lpstr>PowerPoint Presentation</vt:lpstr>
    </vt:vector>
  </TitlesOfParts>
  <Company>Harris County Courts @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janet_marton</dc:creator>
  <cp:lastModifiedBy>Windows User</cp:lastModifiedBy>
  <cp:revision>25</cp:revision>
  <dcterms:created xsi:type="dcterms:W3CDTF">2013-07-16T16:20:14Z</dcterms:created>
  <dcterms:modified xsi:type="dcterms:W3CDTF">2013-08-22T19:39:11Z</dcterms:modified>
</cp:coreProperties>
</file>